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2627-CD49-4087-BA39-2F233D9C6E3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92537-1012-4751-98B5-EDC18D4E9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2627-CD49-4087-BA39-2F233D9C6E3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92537-1012-4751-98B5-EDC18D4E9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2627-CD49-4087-BA39-2F233D9C6E3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92537-1012-4751-98B5-EDC18D4E9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2627-CD49-4087-BA39-2F233D9C6E3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92537-1012-4751-98B5-EDC18D4E9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2627-CD49-4087-BA39-2F233D9C6E3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92537-1012-4751-98B5-EDC18D4E9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2627-CD49-4087-BA39-2F233D9C6E3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92537-1012-4751-98B5-EDC18D4E9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2627-CD49-4087-BA39-2F233D9C6E3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92537-1012-4751-98B5-EDC18D4E9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2627-CD49-4087-BA39-2F233D9C6E3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92537-1012-4751-98B5-EDC18D4E9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2627-CD49-4087-BA39-2F233D9C6E3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92537-1012-4751-98B5-EDC18D4E9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2627-CD49-4087-BA39-2F233D9C6E3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92537-1012-4751-98B5-EDC18D4E9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2627-CD49-4087-BA39-2F233D9C6E3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92537-1012-4751-98B5-EDC18D4E9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40000" contrast="-20000"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82627-CD49-4087-BA39-2F233D9C6E3E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92537-1012-4751-98B5-EDC18D4E9F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rbana.org/" TargetMode="External"/><Relationship Id="rId2" Type="http://schemas.openxmlformats.org/officeDocument/2006/relationships/hyperlink" Target="http://www.livinginperu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1746409"/>
            <a:ext cx="6705600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3800" b="1" cap="none" spc="50" dirty="0" smtClean="0">
                <a:ln w="5715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stellar" pitchFamily="18" charset="0"/>
              </a:rPr>
              <a:t>Peru:</a:t>
            </a:r>
            <a:endParaRPr lang="en-US" sz="13800" b="1" cap="none" spc="50" dirty="0">
              <a:ln w="57150">
                <a:solidFill>
                  <a:srgbClr val="C00000"/>
                </a:solidFill>
              </a:ln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4114800"/>
            <a:ext cx="72682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BO" sz="4000" b="1" cap="none" spc="50" dirty="0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stellar" pitchFamily="18" charset="0"/>
              </a:rPr>
              <a:t>Los Servicios de Salud</a:t>
            </a:r>
            <a:endParaRPr lang="es-BO" sz="4000" b="1" cap="none" spc="50" dirty="0">
              <a:ln w="11430">
                <a:solidFill>
                  <a:srgbClr val="C00000"/>
                </a:solidFill>
              </a:ln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stellar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599"/>
            <a:ext cx="8077200" cy="5665251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7620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BO" sz="4400" b="1" cap="none" spc="50" dirty="0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iandra GD" pitchFamily="34" charset="0"/>
              </a:rPr>
              <a:t>Utilización de los Servicios de Salud</a:t>
            </a:r>
            <a:endParaRPr lang="es-BO" sz="4400" b="1" cap="none" spc="50" dirty="0">
              <a:ln w="11430">
                <a:solidFill>
                  <a:srgbClr val="C00000"/>
                </a:solidFill>
              </a:ln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aiandra G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49895"/>
            <a:ext cx="8336711" cy="5355705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BO" sz="4000" b="1" spc="50" dirty="0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iandra GD" pitchFamily="34" charset="0"/>
              </a:rPr>
              <a:t>Disponibilidad de Agua Mejorado y </a:t>
            </a:r>
            <a:r>
              <a:rPr lang="es-BO" sz="4000" b="1" cap="none" spc="50" dirty="0" err="1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iandra GD" pitchFamily="34" charset="0"/>
              </a:rPr>
              <a:t>Seneamiento</a:t>
            </a:r>
            <a:endParaRPr lang="es-BO" sz="4000" b="1" cap="none" spc="50" dirty="0">
              <a:ln w="11430">
                <a:solidFill>
                  <a:srgbClr val="C00000"/>
                </a:solidFill>
              </a:ln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aiandra GD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066800" y="2743200"/>
            <a:ext cx="6781800" cy="762000"/>
            <a:chOff x="1066800" y="2743200"/>
            <a:chExt cx="6781800" cy="762000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4038600" y="3124200"/>
              <a:ext cx="2362200" cy="381000"/>
            </a:xfrm>
            <a:prstGeom prst="line">
              <a:avLst/>
            </a:prstGeom>
            <a:ln w="3175">
              <a:solidFill>
                <a:srgbClr val="92D050"/>
              </a:solidFill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1066800" y="2819400"/>
              <a:ext cx="2514600" cy="152400"/>
            </a:xfrm>
            <a:prstGeom prst="line">
              <a:avLst/>
            </a:prstGeom>
            <a:ln w="3175">
              <a:solidFill>
                <a:srgbClr val="92D050"/>
              </a:solidFill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6934200" y="2743200"/>
              <a:ext cx="914400" cy="228600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143000" y="3276600"/>
            <a:ext cx="6705600" cy="1981200"/>
            <a:chOff x="1143000" y="3276600"/>
            <a:chExt cx="6705600" cy="1981200"/>
          </a:xfrm>
        </p:grpSpPr>
        <p:sp>
          <p:nvSpPr>
            <p:cNvPr id="15" name="Rectangle 14"/>
            <p:cNvSpPr/>
            <p:nvPr/>
          </p:nvSpPr>
          <p:spPr>
            <a:xfrm>
              <a:off x="6934200" y="3276600"/>
              <a:ext cx="914400" cy="22860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  <a:effectLst>
              <a:glow rad="228600">
                <a:srgbClr val="FFFF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4038600" y="4572000"/>
              <a:ext cx="2362200" cy="685800"/>
            </a:xfrm>
            <a:prstGeom prst="line">
              <a:avLst/>
            </a:prstGeom>
            <a:ln w="3175">
              <a:solidFill>
                <a:srgbClr val="FFFF00"/>
              </a:solidFill>
            </a:ln>
            <a:effectLst>
              <a:glow rad="228600">
                <a:srgbClr val="FFFF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143000" y="3810000"/>
              <a:ext cx="2438400" cy="533400"/>
            </a:xfrm>
            <a:prstGeom prst="line">
              <a:avLst/>
            </a:prstGeom>
            <a:ln w="3175">
              <a:solidFill>
                <a:srgbClr val="FFFF00"/>
              </a:solidFill>
            </a:ln>
            <a:effectLst>
              <a:glow rad="228600">
                <a:srgbClr val="FFFF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i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Rectangle 6"/>
          <p:cNvSpPr/>
          <p:nvPr/>
        </p:nvSpPr>
        <p:spPr>
          <a:xfrm>
            <a:off x="7926936" y="6488668"/>
            <a:ext cx="1217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urbana.org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81000" y="86380"/>
            <a:ext cx="9677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BO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iandra GD" pitchFamily="34" charset="0"/>
              </a:rPr>
              <a:t>…Salud y Sanitación es una Problema en </a:t>
            </a:r>
            <a:r>
              <a:rPr lang="es-BO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iandra GD" pitchFamily="34" charset="0"/>
              </a:rPr>
              <a:t>C</a:t>
            </a:r>
            <a:r>
              <a:rPr lang="es-BO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iandra GD" pitchFamily="34" charset="0"/>
              </a:rPr>
              <a:t>ada Zona</a:t>
            </a:r>
            <a:endParaRPr lang="es-BO" sz="2800" b="1" cap="none" spc="50" dirty="0">
              <a:ln w="11430">
                <a:solidFill>
                  <a:srgbClr val="C00000"/>
                </a:solidFill>
              </a:ln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aiandra G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28600"/>
            <a:ext cx="6896123" cy="4782222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228600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BO" sz="4400" b="1" cap="none" spc="50" dirty="0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iandra GD" pitchFamily="34" charset="0"/>
              </a:rPr>
              <a:t>Gasto en </a:t>
            </a:r>
            <a:r>
              <a:rPr lang="es-BO" sz="4400" b="1" cap="none" spc="50" dirty="0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iandra GD" pitchFamily="34" charset="0"/>
              </a:rPr>
              <a:t>Salud… </a:t>
            </a:r>
            <a:endParaRPr lang="es-BO" sz="4400" b="1" cap="none" spc="50" dirty="0">
              <a:ln w="11430">
                <a:solidFill>
                  <a:srgbClr val="C00000"/>
                </a:solidFill>
              </a:ln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aiandra GD" pitchFamily="34" charset="0"/>
            </a:endParaRPr>
          </a:p>
        </p:txBody>
      </p:sp>
      <p:pic>
        <p:nvPicPr>
          <p:cNvPr id="4098" name="Picture 2" descr="http://filer.livinginperu.com/isabel2/vacunapu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124324"/>
            <a:ext cx="3429000" cy="258127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32004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BO" sz="4000" b="1" spc="50" dirty="0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iandra GD" pitchFamily="34" charset="0"/>
              </a:rPr>
              <a:t>Lo que necesita hacer…</a:t>
            </a:r>
            <a:endParaRPr lang="es-BO" sz="4000" b="1" cap="none" spc="50" dirty="0">
              <a:ln w="11430">
                <a:solidFill>
                  <a:srgbClr val="C00000"/>
                </a:solidFill>
              </a:ln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aiandra GD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4800" y="990600"/>
            <a:ext cx="8458200" cy="1752600"/>
            <a:chOff x="304800" y="1219200"/>
            <a:chExt cx="8458200" cy="17526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1219200"/>
              <a:ext cx="8458200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>
              <a:off x="3962400" y="2438400"/>
              <a:ext cx="4267200" cy="0"/>
            </a:xfrm>
            <a:prstGeom prst="line">
              <a:avLst/>
            </a:prstGeom>
            <a:ln>
              <a:solidFill>
                <a:srgbClr val="FFFF00"/>
              </a:solidFill>
            </a:ln>
            <a:effectLst>
              <a:glow rad="101600">
                <a:srgbClr val="FFFF00">
                  <a:alpha val="6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676400" y="1600200"/>
              <a:ext cx="3733800" cy="0"/>
            </a:xfrm>
            <a:prstGeom prst="line">
              <a:avLst/>
            </a:prstGeom>
            <a:ln>
              <a:solidFill>
                <a:srgbClr val="FFFF00"/>
              </a:solidFill>
            </a:ln>
            <a:effectLst>
              <a:glow rad="101600">
                <a:srgbClr val="FFFF00">
                  <a:alpha val="6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-76200" y="1009471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7200" b="1" cap="none" spc="50" dirty="0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iandra GD" pitchFamily="34" charset="0"/>
              </a:rPr>
              <a:t>“          </a:t>
            </a:r>
            <a:r>
              <a:rPr lang="es-BO" sz="7200" b="1" spc="50" dirty="0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iandra GD" pitchFamily="34" charset="0"/>
              </a:rPr>
              <a:t>      </a:t>
            </a:r>
            <a:r>
              <a:rPr lang="es-BO" sz="7200" b="1" cap="none" spc="50" dirty="0" smtClean="0">
                <a:ln w="1143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iandra GD" pitchFamily="34" charset="0"/>
              </a:rPr>
              <a:t>                          								    ”</a:t>
            </a:r>
            <a:endParaRPr lang="es-BO" sz="7200" b="1" cap="none" spc="50" dirty="0">
              <a:ln w="11430">
                <a:solidFill>
                  <a:srgbClr val="C00000"/>
                </a:solidFill>
              </a:ln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aiandra G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err="1" smtClean="0"/>
              <a:t>Arends-Kuernning</a:t>
            </a:r>
            <a:r>
              <a:rPr lang="en-US" dirty="0" smtClean="0"/>
              <a:t>, Mary, Maria Rosa </a:t>
            </a:r>
            <a:r>
              <a:rPr lang="en-US" dirty="0" err="1" smtClean="0"/>
              <a:t>Garate</a:t>
            </a:r>
            <a:r>
              <a:rPr lang="en-US" dirty="0" smtClean="0"/>
              <a:t>, </a:t>
            </a:r>
            <a:r>
              <a:rPr lang="en-US" dirty="0" smtClean="0"/>
              <a:t>and Barbara </a:t>
            </a:r>
            <a:r>
              <a:rPr lang="en-US" dirty="0" err="1" smtClean="0"/>
              <a:t>Mensch</a:t>
            </a:r>
            <a:r>
              <a:rPr lang="en-US" dirty="0" smtClean="0"/>
              <a:t>. "Comparing the Peru service availability module and Situation Analysis." </a:t>
            </a:r>
            <a:r>
              <a:rPr lang="en-US" i="1" dirty="0" smtClean="0"/>
              <a:t>Studies in Family Planning</a:t>
            </a:r>
            <a:r>
              <a:rPr lang="en-US" dirty="0" smtClean="0"/>
              <a:t>27.1 (1996): 44+. </a:t>
            </a:r>
            <a:r>
              <a:rPr lang="en-US" i="1" dirty="0" smtClean="0"/>
              <a:t>Gale Student Resources In Context</a:t>
            </a:r>
            <a:r>
              <a:rPr lang="en-US" dirty="0" smtClean="0"/>
              <a:t>. Web. 26 Jan. 2011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Guerra, Isabel. "Living in Peru » News » Peru: 51,000 Vaccines against Pneumonia to Be Sent to Puno." </a:t>
            </a:r>
            <a:r>
              <a:rPr lang="en-US" i="1" dirty="0" smtClean="0"/>
              <a:t>Peru News and Peru Travel</a:t>
            </a:r>
            <a:r>
              <a:rPr lang="en-US" dirty="0" smtClean="0"/>
              <a:t>. Living Peru, 5 Feb. 2010. Web. 26 Jan. 2011. &lt;http://www.livinginperu.com/news/11385</a:t>
            </a:r>
            <a:r>
              <a:rPr lang="en-US" dirty="0" smtClean="0"/>
              <a:t>&gt;.</a:t>
            </a:r>
          </a:p>
          <a:p>
            <a:pPr>
              <a:buNone/>
            </a:pPr>
            <a:r>
              <a:rPr lang="en-US" dirty="0" smtClean="0"/>
              <a:t>"Peru Poverty and Wealth, Information about Poverty and Wealth in Peru." </a:t>
            </a:r>
            <a:r>
              <a:rPr lang="en-US" i="1" dirty="0" smtClean="0"/>
              <a:t>Encyclopedia of the Nations - Information about Countries of the World, United Nations, and World Leaders</a:t>
            </a:r>
            <a:r>
              <a:rPr lang="en-US" dirty="0" smtClean="0"/>
              <a:t>. Web. 26 Jan. 2011. </a:t>
            </a:r>
            <a:r>
              <a:rPr lang="en-US" dirty="0" smtClean="0"/>
              <a:t>http</a:t>
            </a:r>
            <a:r>
              <a:rPr lang="en-US" dirty="0" smtClean="0"/>
              <a:t>://</a:t>
            </a:r>
            <a:r>
              <a:rPr lang="en-US" dirty="0" smtClean="0"/>
              <a:t>www.nationsencyclopedia.com/economies/Americas/Peru-POVERTY-AND-WEALTH.html.</a:t>
            </a:r>
          </a:p>
          <a:p>
            <a:pPr>
              <a:buNone/>
            </a:pPr>
            <a:r>
              <a:rPr lang="en-US" dirty="0" smtClean="0"/>
              <a:t>Graphs: "WHO </a:t>
            </a:r>
            <a:r>
              <a:rPr lang="en-US" dirty="0" smtClean="0"/>
              <a:t>| Peru." Web. 26 Jan. 2011. &lt;http://www.who.int/countries/per/en</a:t>
            </a:r>
            <a:r>
              <a:rPr lang="en-US" dirty="0" smtClean="0"/>
              <a:t>/&gt;.</a:t>
            </a:r>
          </a:p>
          <a:p>
            <a:pPr>
              <a:buNone/>
            </a:pPr>
            <a:r>
              <a:rPr lang="en-US" dirty="0" smtClean="0"/>
              <a:t>Pictures: </a:t>
            </a:r>
            <a:r>
              <a:rPr lang="en-US" dirty="0" smtClean="0">
                <a:hlinkClick r:id="rId2"/>
              </a:rPr>
              <a:t>www.livinginperu.org</a:t>
            </a:r>
            <a:r>
              <a:rPr lang="en-US" dirty="0" smtClean="0"/>
              <a:t>, </a:t>
            </a:r>
            <a:r>
              <a:rPr lang="en-US" dirty="0" smtClean="0">
                <a:hlinkClick r:id="rId3"/>
              </a:rPr>
              <a:t>www.urbana.org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2849</TotalTime>
  <Words>63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Bibliography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adalton</dc:creator>
  <cp:lastModifiedBy>adalton</cp:lastModifiedBy>
  <cp:revision>9</cp:revision>
  <dcterms:created xsi:type="dcterms:W3CDTF">2011-01-23T21:35:01Z</dcterms:created>
  <dcterms:modified xsi:type="dcterms:W3CDTF">2011-01-26T22:52:40Z</dcterms:modified>
</cp:coreProperties>
</file>